
<file path=[Content_Types].xml><?xml version="1.0" encoding="utf-8"?>
<Types xmlns="http://schemas.openxmlformats.org/package/2006/content-types">
  <Default Extension="gif" ContentType="image/gif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4"/>
  </p:notesMasterIdLst>
  <p:sldIdLst>
    <p:sldId id="256" r:id="rId2"/>
    <p:sldId id="262" r:id="rId3"/>
    <p:sldId id="257" r:id="rId4"/>
    <p:sldId id="258" r:id="rId5"/>
    <p:sldId id="265" r:id="rId6"/>
    <p:sldId id="260" r:id="rId7"/>
    <p:sldId id="263" r:id="rId8"/>
    <p:sldId id="264" r:id="rId9"/>
    <p:sldId id="269" r:id="rId10"/>
    <p:sldId id="266" r:id="rId11"/>
    <p:sldId id="261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2"/>
    <p:restoredTop sz="94762"/>
  </p:normalViewPr>
  <p:slideViewPr>
    <p:cSldViewPr snapToGrid="0" snapToObjects="1">
      <p:cViewPr varScale="1">
        <p:scale>
          <a:sx n="121" d="100"/>
          <a:sy n="121" d="100"/>
        </p:scale>
        <p:origin x="648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1446CD-74CE-5E4C-BBB0-3F861F8ED821}" type="datetimeFigureOut">
              <a:rPr lang="en-US" smtClean="0"/>
              <a:t>9/17/19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8315C-B4F1-AA47-84D1-70A9496A4C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198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mathworld.wolfram.com/about/author.html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mathworld.wolfram.com/UniformDistribution.html" TargetMode="External"/><Relationship Id="rId5" Type="http://schemas.openxmlformats.org/officeDocument/2006/relationships/hyperlink" Target="http://mathworld.wolfram.com/ExponentialDistribution.html" TargetMode="External"/><Relationship Id="rId4" Type="http://schemas.openxmlformats.org/officeDocument/2006/relationships/hyperlink" Target="http://mathworld.wolfram.com/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8315C-B4F1-AA47-84D1-70A9496A4C8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949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8315C-B4F1-AA47-84D1-70A9496A4C8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1965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Weisstein, Eric W.</a:t>
            </a:r>
            <a:r>
              <a:rPr lang="en-N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"Exponential Distribution." From </a:t>
            </a:r>
            <a:r>
              <a:rPr lang="en-NZ" sz="1200" b="0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MathWorld</a:t>
            </a:r>
            <a:r>
              <a:rPr lang="en-N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--A Wolfram Web Resource. </a:t>
            </a:r>
            <a:r>
              <a:rPr lang="en-N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http://mathworld.wolfram.com/ExponentialDistribution.html</a:t>
            </a:r>
            <a:endParaRPr lang="en-NZ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N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Weisstein, Eric W.</a:t>
            </a:r>
            <a:r>
              <a:rPr lang="en-N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"Uniform Distribution." From </a:t>
            </a:r>
            <a:r>
              <a:rPr lang="en-NZ" sz="1200" b="0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MathWorld</a:t>
            </a:r>
            <a:r>
              <a:rPr lang="en-N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--A Wolfram Web Resource. </a:t>
            </a:r>
            <a:r>
              <a:rPr lang="en-N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6"/>
              </a:rPr>
              <a:t>http://mathworld.wolfram.com/UniformDistribution.html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8315C-B4F1-AA47-84D1-70A9496A4C8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8233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CD6ED-B7A6-E440-AB77-79F0FBA992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FB7E83-FD91-F147-88CA-61534DF1EC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D1918E-85B8-E447-B448-C8F24AEA4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6B440-92E0-5642-8600-8477B9B876B2}" type="datetimeFigureOut">
              <a:rPr lang="en-US" smtClean="0"/>
              <a:t>9/17/19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9B5503-EF36-BB45-AC3C-0366F82E6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1CD8C1-FA39-3D40-A1CD-42B8D5198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B0570-D916-F343-99AE-AB7152B72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613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87E10-01D4-884E-9795-71AC8EE07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E913A1-C0C0-A64C-8354-16414C1F28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370EFE-B18B-664A-A321-19D266A5B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6B440-92E0-5642-8600-8477B9B876B2}" type="datetimeFigureOut">
              <a:rPr lang="en-US" smtClean="0"/>
              <a:t>9/17/19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82B6CB-9516-E448-9C3A-5E5A6B61E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2C522D-D771-DE46-97A0-DB9D58191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B0570-D916-F343-99AE-AB7152B72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285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AA161-C233-F344-A08C-C614429CA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9B84B7-CDF3-9848-96F8-9BC0C16483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FEB381-88D8-A142-8131-46AC59689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6B440-92E0-5642-8600-8477B9B876B2}" type="datetimeFigureOut">
              <a:rPr lang="en-US" smtClean="0"/>
              <a:t>9/17/19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0F3CEF-4B26-434D-9BF6-5E7C4913A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87D0C2-5AC3-2C46-A5B1-E5C1A42D2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B0570-D916-F343-99AE-AB7152B72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03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F6C96-CD00-8147-921C-46AA74C29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E36527-F775-FF4C-86C8-E4262E5A38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1D93FA-53F2-8444-B153-1400C5DDEF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8B5FAE-BA61-074F-B494-D49A6D16F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6B440-92E0-5642-8600-8477B9B876B2}" type="datetimeFigureOut">
              <a:rPr lang="en-US" smtClean="0"/>
              <a:t>9/17/19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2A17A2-4397-5C46-9D01-89A09374A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DC5B4D-D2DD-114C-858F-A788FEDE6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B0570-D916-F343-99AE-AB7152B72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502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3A047-158E-7B49-972A-23AE91AE4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35D843-22D2-7041-9571-40D9743A5B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E4840F-6081-424F-A74D-0012A6EC90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FACCE0-F59A-644B-8ACA-502139DDFA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989060-F420-F246-B25D-87CFC120C9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25FF15-F912-DF4F-A588-8BACCFBEF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6B440-92E0-5642-8600-8477B9B876B2}" type="datetimeFigureOut">
              <a:rPr lang="en-US" smtClean="0"/>
              <a:t>9/17/19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B7FEBE8-BBC0-B345-9293-4EE29E540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E94BBC-5A39-C143-BEA7-2CA2298A7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B0570-D916-F343-99AE-AB7152B72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62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27370-4CEC-8E48-8F1F-31081AADB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F9B3FC-388A-A44B-BA47-71802EA6A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6B440-92E0-5642-8600-8477B9B876B2}" type="datetimeFigureOut">
              <a:rPr lang="en-US" smtClean="0"/>
              <a:t>9/17/19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88BCD0-2410-6F46-AF7F-58218FDB1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EFE1A4-ECD9-BF44-8FA9-DB8E502F8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B0570-D916-F343-99AE-AB7152B72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585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8F8535-20AA-A549-902F-B2E64F166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6B440-92E0-5642-8600-8477B9B876B2}" type="datetimeFigureOut">
              <a:rPr lang="en-US" smtClean="0"/>
              <a:t>9/17/19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578EE6-6B6E-4F49-94CA-DF209F323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FF7B0C-D48D-3447-A622-3F843A481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B0570-D916-F343-99AE-AB7152B72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49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474D8-FE1F-6A49-9AF2-8F6D960A2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229189-F2BE-2C4E-9C14-768664AFA3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F601E1-FB4D-6142-B168-004A77074C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BD67E1-F627-5545-BAAD-74F2FA876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6B440-92E0-5642-8600-8477B9B876B2}" type="datetimeFigureOut">
              <a:rPr lang="en-US" smtClean="0"/>
              <a:t>9/17/19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33EFFE-D4DD-4545-93AF-AB4800912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948D4A-069D-BA4E-B7C0-81DD434AE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B0570-D916-F343-99AE-AB7152B72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933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46894-811B-0342-BD72-A55AAF605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B51A0C-4DBB-0348-B30E-EBD9DB2E67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377D99-3038-F949-8ACA-A425ADD618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086EC0-3869-7E44-A0C2-8C3512172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6B440-92E0-5642-8600-8477B9B876B2}" type="datetimeFigureOut">
              <a:rPr lang="en-US" smtClean="0"/>
              <a:t>9/17/19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F40675-2F29-0542-BA8A-4A78C66B0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55F039-98B1-E345-AC1D-A86089A8A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B0570-D916-F343-99AE-AB7152B72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456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81227-CD7C-9F49-8B10-D33144576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9BA58B-D67F-F344-AF1A-59B260E28B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512006-A45D-BE42-B14B-C8C6C522D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6B440-92E0-5642-8600-8477B9B876B2}" type="datetimeFigureOut">
              <a:rPr lang="en-US" smtClean="0"/>
              <a:t>9/17/19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B368C0-EBA1-3343-B2C7-6C7E4E407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61E10-FD6E-B746-8BFE-D35F87D84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B0570-D916-F343-99AE-AB7152B72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900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03BC645-DFA8-EE44-8E18-A581A02967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878B9E-0307-1745-BCD4-F109971725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F54CB4-DC5A-E84B-ADD2-E11B84C28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6B440-92E0-5642-8600-8477B9B876B2}" type="datetimeFigureOut">
              <a:rPr lang="en-US" smtClean="0"/>
              <a:t>9/17/19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8AE726-4BAC-F843-BF46-F3D241C1E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55EE3-231C-2A45-9AE8-44DFEBEE1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B0570-D916-F343-99AE-AB7152B72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173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00C9AA9-F601-F74E-8B3F-DCCE7CE6E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987B4E-02C2-1F40-8840-5C0BD5507F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1FA423-8E3F-A447-8123-6819E1D87A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46B440-92E0-5642-8600-8477B9B876B2}" type="datetimeFigureOut">
              <a:rPr lang="en-US" smtClean="0"/>
              <a:t>9/17/19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047251-1A9B-6948-8AA5-12CE4D6D53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671FD9-C3F9-7240-BE13-F0F3256B33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4B0570-D916-F343-99AE-AB7152B72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749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amy.renelle@auckland.ac.nz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gif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hyperlink" Target="mailto:amy.renelle@auckland.ac.nz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74ABBBF-3304-0C41-B799-08443666F3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5368" y="2043663"/>
            <a:ext cx="6105194" cy="2031055"/>
          </a:xfrm>
        </p:spPr>
        <p:txBody>
          <a:bodyPr>
            <a:normAutofit/>
          </a:bodyPr>
          <a:lstStyle/>
          <a:p>
            <a:r>
              <a:rPr lang="en-NZ">
                <a:solidFill>
                  <a:srgbClr val="FFFFFF"/>
                </a:solidFill>
              </a:rPr>
              <a:t>Recognising Random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37B274-7C48-7A4E-8613-9FDD8C1589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5368" y="4074718"/>
            <a:ext cx="6105194" cy="682079"/>
          </a:xfrm>
        </p:spPr>
        <p:txBody>
          <a:bodyPr>
            <a:normAutofit/>
          </a:bodyPr>
          <a:lstStyle/>
          <a:p>
            <a:r>
              <a:rPr lang="en-NZ" sz="2000" i="1">
                <a:solidFill>
                  <a:srgbClr val="FFFFFF"/>
                </a:solidFill>
              </a:rPr>
              <a:t>Recognition of Random Processes from Simulated Auditory Experiences</a:t>
            </a:r>
            <a:endParaRPr lang="en-US" sz="2000" i="1">
              <a:solidFill>
                <a:srgbClr val="FFFFFF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9858E8F-22AB-F244-880D-F96EE1B7820F}"/>
              </a:ext>
            </a:extLst>
          </p:cNvPr>
          <p:cNvSpPr txBox="1"/>
          <p:nvPr/>
        </p:nvSpPr>
        <p:spPr>
          <a:xfrm>
            <a:off x="9182100" y="5743575"/>
            <a:ext cx="29241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Amy Renelle</a:t>
            </a:r>
          </a:p>
          <a:p>
            <a:pPr algn="r"/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Stephanie Budgett</a:t>
            </a:r>
          </a:p>
          <a:p>
            <a:pPr algn="r"/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Rhys Jones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DE2CB00-38B9-F64F-A525-0523D0C5DF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25" y="5608613"/>
            <a:ext cx="1123950" cy="1084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053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B2AFFC-75FB-1749-8C2D-BD05181FD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Hello!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2D88FC-EBC8-4E43-98B6-5A03B4E663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801866"/>
            <a:ext cx="5306084" cy="523063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US" sz="24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Amy Renelle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University of Auckland, New Zealand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hlinkClick r:id="rId3"/>
              </a:rPr>
              <a:t>amy.renelle@auckland.ac.nz</a:t>
            </a:r>
            <a:endParaRPr lang="en-US" sz="24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932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1E41A17-AF51-4948-9F89-B08AB6C8FDE6}"/>
              </a:ext>
            </a:extLst>
          </p:cNvPr>
          <p:cNvSpPr txBox="1">
            <a:spLocks/>
          </p:cNvSpPr>
          <p:nvPr/>
        </p:nvSpPr>
        <p:spPr>
          <a:xfrm>
            <a:off x="6082111" y="801866"/>
            <a:ext cx="5306084" cy="52306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NZ" sz="24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If you’re happy and you know it, clap your hands.</a:t>
            </a:r>
            <a:endParaRPr lang="en-US" sz="24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E733510-86EF-3F45-AAB8-BA8DB4F74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427571-630B-D742-8988-3AEE7561B8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801866"/>
            <a:ext cx="5306084" cy="5230634"/>
          </a:xfrm>
        </p:spPr>
        <p:txBody>
          <a:bodyPr anchor="ctr"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NZ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Challenging student perceptions through auditory cues may provide a different way for connections between concepts to be understood.</a:t>
            </a:r>
            <a:r>
              <a:rPr lang="en-NZ" sz="2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n-US" sz="24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4DECC63-DD3C-F94E-B1DE-E5CE666BCB4E}"/>
              </a:ext>
            </a:extLst>
          </p:cNvPr>
          <p:cNvSpPr txBox="1">
            <a:spLocks/>
          </p:cNvSpPr>
          <p:nvPr/>
        </p:nvSpPr>
        <p:spPr>
          <a:xfrm>
            <a:off x="6089056" y="801866"/>
            <a:ext cx="5306084" cy="52306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NZ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If you’re happy and you know it, clap your hands.</a:t>
            </a:r>
            <a:endParaRPr lang="en-US" sz="24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1103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3FFFB7-88BB-8F45-BC9C-F82B6C8C8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Background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611BF472-4CE0-7944-98C3-47545BADD855}"/>
              </a:ext>
            </a:extLst>
          </p:cNvPr>
          <p:cNvSpPr txBox="1">
            <a:spLocks/>
          </p:cNvSpPr>
          <p:nvPr/>
        </p:nvSpPr>
        <p:spPr>
          <a:xfrm>
            <a:off x="6082111" y="801866"/>
            <a:ext cx="5306084" cy="52306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NZ" sz="24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So, HTHTH cannot be random.</a:t>
            </a:r>
            <a:endParaRPr lang="en-US" sz="24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2E882AF-6947-774D-8A93-FB4101E544B3}"/>
              </a:ext>
            </a:extLst>
          </p:cNvPr>
          <p:cNvSpPr txBox="1">
            <a:spLocks/>
          </p:cNvSpPr>
          <p:nvPr/>
        </p:nvSpPr>
        <p:spPr>
          <a:xfrm>
            <a:off x="6933793" y="801866"/>
            <a:ext cx="4618128" cy="14370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NZ" sz="2400" dirty="0">
                <a:solidFill>
                  <a:srgbClr val="000000"/>
                </a:solidFill>
                <a:latin typeface="Ink Free" panose="020F0502020204030204" pitchFamily="34" charset="0"/>
                <a:ea typeface="Verdana" panose="020B0604030504040204" pitchFamily="34" charset="0"/>
                <a:cs typeface="Ink Free" panose="020F0502020204030204" pitchFamily="34" charset="0"/>
              </a:rPr>
              <a:t>Expecting this to play by the same rules.</a:t>
            </a:r>
            <a:endParaRPr lang="en-US" sz="2400" dirty="0">
              <a:solidFill>
                <a:srgbClr val="000000"/>
              </a:solidFill>
              <a:latin typeface="Ink Free" panose="020F0502020204030204" pitchFamily="34" charset="0"/>
              <a:ea typeface="Verdana" panose="020B0604030504040204" pitchFamily="34" charset="0"/>
              <a:cs typeface="Ink Free" panose="020F0502020204030204" pitchFamily="34" charset="0"/>
            </a:endParaRPr>
          </a:p>
        </p:txBody>
      </p:sp>
      <p:cxnSp>
        <p:nvCxnSpPr>
          <p:cNvPr id="12" name="Curved Connector 11">
            <a:extLst>
              <a:ext uri="{FF2B5EF4-FFF2-40B4-BE49-F238E27FC236}">
                <a16:creationId xmlns:a16="http://schemas.microsoft.com/office/drawing/2014/main" id="{978ECFBF-2F97-9146-88C8-DF2A3E45A2BE}"/>
              </a:ext>
            </a:extLst>
          </p:cNvPr>
          <p:cNvCxnSpPr>
            <a:cxnSpLocks/>
          </p:cNvCxnSpPr>
          <p:nvPr/>
        </p:nvCxnSpPr>
        <p:spPr>
          <a:xfrm rot="5400000">
            <a:off x="7174523" y="1943100"/>
            <a:ext cx="1503484" cy="975946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51074387-09C8-2447-A917-76CE15CE7A42}"/>
              </a:ext>
            </a:extLst>
          </p:cNvPr>
          <p:cNvCxnSpPr/>
          <p:nvPr/>
        </p:nvCxnSpPr>
        <p:spPr>
          <a:xfrm>
            <a:off x="8702566" y="3492060"/>
            <a:ext cx="51500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2073AA02-1357-C048-BB97-C0FE7AB08819}"/>
              </a:ext>
            </a:extLst>
          </p:cNvPr>
          <p:cNvSpPr txBox="1">
            <a:spLocks/>
          </p:cNvSpPr>
          <p:nvPr/>
        </p:nvSpPr>
        <p:spPr>
          <a:xfrm>
            <a:off x="6049524" y="567498"/>
            <a:ext cx="5306084" cy="52306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en-NZ" sz="24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Using digital technology and multisensory learning to provide new experiences for students to develop their understanding.</a:t>
            </a:r>
            <a:endParaRPr lang="en-US" sz="24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957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8" grpId="1"/>
      <p:bldP spid="20" grpId="0"/>
      <p:bldP spid="20" grpId="1"/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F48A2E6-C53A-BA49-9786-DF749DD95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An Exercise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4ECC695-C6D2-2540-9F14-40539C526BD6}"/>
              </a:ext>
            </a:extLst>
          </p:cNvPr>
          <p:cNvGrpSpPr/>
          <p:nvPr/>
        </p:nvGrpSpPr>
        <p:grpSpPr>
          <a:xfrm>
            <a:off x="7041696" y="627667"/>
            <a:ext cx="3600000" cy="5602666"/>
            <a:chOff x="7041696" y="627667"/>
            <a:chExt cx="3600000" cy="5602666"/>
          </a:xfrm>
        </p:grpSpPr>
        <p:pic>
          <p:nvPicPr>
            <p:cNvPr id="14" name="Picture 13" descr="A picture containing object&#10;&#10;Description automatically generated">
              <a:extLst>
                <a:ext uri="{FF2B5EF4-FFF2-40B4-BE49-F238E27FC236}">
                  <a16:creationId xmlns:a16="http://schemas.microsoft.com/office/drawing/2014/main" id="{47A6499A-76D7-2041-8447-C11A01FCC9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rcRect l="3654" r="53067"/>
            <a:stretch/>
          </p:blipFill>
          <p:spPr>
            <a:xfrm>
              <a:off x="7041696" y="627667"/>
              <a:ext cx="3600000" cy="2456181"/>
            </a:xfrm>
            <a:prstGeom prst="rect">
              <a:avLst/>
            </a:prstGeom>
          </p:spPr>
        </p:pic>
        <p:pic>
          <p:nvPicPr>
            <p:cNvPr id="16" name="Picture 15" descr="A close up of a logo&#10;&#10;Description automatically generated">
              <a:extLst>
                <a:ext uri="{FF2B5EF4-FFF2-40B4-BE49-F238E27FC236}">
                  <a16:creationId xmlns:a16="http://schemas.microsoft.com/office/drawing/2014/main" id="{CC990832-E70A-8F41-8B27-AAD4895B12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rcRect r="53828"/>
            <a:stretch/>
          </p:blipFill>
          <p:spPr>
            <a:xfrm>
              <a:off x="7041696" y="3816269"/>
              <a:ext cx="3600000" cy="2414064"/>
            </a:xfrm>
            <a:prstGeom prst="rect">
              <a:avLst/>
            </a:prstGeom>
          </p:spPr>
        </p:pic>
      </p:grpSp>
      <p:pic>
        <p:nvPicPr>
          <p:cNvPr id="3" name="My Movie.mp4">
            <a:hlinkClick r:id="" action="ppaction://media"/>
            <a:extLst>
              <a:ext uri="{FF2B5EF4-FFF2-40B4-BE49-F238E27FC236}">
                <a16:creationId xmlns:a16="http://schemas.microsoft.com/office/drawing/2014/main" id="{B001DD86-A3EC-394D-8672-114B0C3B82B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887767" y="0"/>
            <a:ext cx="2304232" cy="1296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724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231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3FFFB7-88BB-8F45-BC9C-F82B6C8C8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The Study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6277184B-F5B6-4945-84F7-11604F690DFE}"/>
              </a:ext>
            </a:extLst>
          </p:cNvPr>
          <p:cNvSpPr txBox="1">
            <a:spLocks/>
          </p:cNvSpPr>
          <p:nvPr/>
        </p:nvSpPr>
        <p:spPr>
          <a:xfrm>
            <a:off x="6109891" y="813683"/>
            <a:ext cx="5306084" cy="52306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en-NZ" sz="24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 Participants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NZ" sz="24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First-Year University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Think-aloud Protocol</a:t>
            </a:r>
          </a:p>
        </p:txBody>
      </p:sp>
    </p:spTree>
    <p:extLst>
      <p:ext uri="{BB962C8B-B14F-4D97-AF65-F5344CB8AC3E}">
        <p14:creationId xmlns:p14="http://schemas.microsoft.com/office/powerpoint/2010/main" val="1505438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3FFFB7-88BB-8F45-BC9C-F82B6C8C8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The Tool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D77CCB8-E222-1F46-89FB-892AB9DF1EBE}"/>
              </a:ext>
            </a:extLst>
          </p:cNvPr>
          <p:cNvSpPr txBox="1">
            <a:spLocks/>
          </p:cNvSpPr>
          <p:nvPr/>
        </p:nvSpPr>
        <p:spPr>
          <a:xfrm>
            <a:off x="6109891" y="813683"/>
            <a:ext cx="5306084" cy="52306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Scampy Tool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Video Mode – Data Mode – Simulation Mode</a:t>
            </a:r>
          </a:p>
        </p:txBody>
      </p:sp>
    </p:spTree>
    <p:extLst>
      <p:ext uri="{BB962C8B-B14F-4D97-AF65-F5344CB8AC3E}">
        <p14:creationId xmlns:p14="http://schemas.microsoft.com/office/powerpoint/2010/main" val="1191907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creen Recording 2019-07-17 at 8.35.45 AM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96292" y="890174"/>
            <a:ext cx="11199416" cy="5077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291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5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3FFFB7-88BB-8F45-BC9C-F82B6C8C8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The Task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7181644" y="1505533"/>
            <a:ext cx="3408466" cy="1532667"/>
            <a:chOff x="7181644" y="1505533"/>
            <a:chExt cx="3408466" cy="1532667"/>
          </a:xfrm>
        </p:grpSpPr>
        <p:sp>
          <p:nvSpPr>
            <p:cNvPr id="24" name="Chevron 23"/>
            <p:cNvSpPr/>
            <p:nvPr/>
          </p:nvSpPr>
          <p:spPr>
            <a:xfrm rot="5400000">
              <a:off x="8119544" y="567635"/>
              <a:ext cx="1532667" cy="3408464"/>
            </a:xfrm>
            <a:prstGeom prst="chevron">
              <a:avLst>
                <a:gd name="adj" fmla="val 31902"/>
              </a:avLst>
            </a:prstGeom>
            <a:solidFill>
              <a:schemeClr val="accent1">
                <a:satMod val="103000"/>
                <a:lumMod val="102000"/>
                <a:tint val="94000"/>
                <a:alpha val="9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181644" y="2091151"/>
              <a:ext cx="340846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/>
                <a:t>Observe Simulation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7181644" y="2615076"/>
            <a:ext cx="3408465" cy="1532667"/>
            <a:chOff x="7181644" y="2615076"/>
            <a:chExt cx="3408465" cy="1532667"/>
          </a:xfrm>
        </p:grpSpPr>
        <p:sp>
          <p:nvSpPr>
            <p:cNvPr id="25" name="Chevron 24"/>
            <p:cNvSpPr/>
            <p:nvPr/>
          </p:nvSpPr>
          <p:spPr>
            <a:xfrm rot="5400000">
              <a:off x="8119543" y="1677178"/>
              <a:ext cx="1532667" cy="3408464"/>
            </a:xfrm>
            <a:prstGeom prst="chevron">
              <a:avLst>
                <a:gd name="adj" fmla="val 31902"/>
              </a:avLst>
            </a:prstGeom>
            <a:gradFill flip="none" rotWithShape="1">
              <a:gsLst>
                <a:gs pos="0">
                  <a:schemeClr val="accent1">
                    <a:satMod val="103000"/>
                    <a:lumMod val="102000"/>
                    <a:tint val="94000"/>
                    <a:alpha val="60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  <a:alpha val="6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  <a:alpha val="60000"/>
                  </a:schemeClr>
                </a:gs>
              </a:gsLst>
              <a:lin ang="5400000" scaled="0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181644" y="3193209"/>
              <a:ext cx="340846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/>
                <a:t>Consider Sounds</a:t>
              </a: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7181644" y="3716429"/>
            <a:ext cx="3408465" cy="1532667"/>
            <a:chOff x="7181644" y="3716429"/>
            <a:chExt cx="3408465" cy="1532667"/>
          </a:xfrm>
        </p:grpSpPr>
        <p:sp>
          <p:nvSpPr>
            <p:cNvPr id="26" name="Chevron 25"/>
            <p:cNvSpPr/>
            <p:nvPr/>
          </p:nvSpPr>
          <p:spPr>
            <a:xfrm rot="5400000">
              <a:off x="8119543" y="2778531"/>
              <a:ext cx="1532667" cy="3408464"/>
            </a:xfrm>
            <a:prstGeom prst="chevron">
              <a:avLst>
                <a:gd name="adj" fmla="val 31902"/>
              </a:avLst>
            </a:prstGeom>
            <a:gradFill flip="none" rotWithShape="1">
              <a:gsLst>
                <a:gs pos="0">
                  <a:schemeClr val="accent1">
                    <a:satMod val="103000"/>
                    <a:lumMod val="102000"/>
                    <a:tint val="94000"/>
                    <a:alpha val="50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  <a:alpha val="5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  <a:alpha val="50000"/>
                  </a:schemeClr>
                </a:gs>
              </a:gsLst>
              <a:lin ang="5400000" scaled="0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181644" y="4279962"/>
              <a:ext cx="34084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/>
                <a:t>Compare to Expectations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7181643" y="4832380"/>
            <a:ext cx="3408465" cy="1532667"/>
            <a:chOff x="7181643" y="4832380"/>
            <a:chExt cx="3408465" cy="1532667"/>
          </a:xfrm>
        </p:grpSpPr>
        <p:sp>
          <p:nvSpPr>
            <p:cNvPr id="30" name="Chevron 29"/>
            <p:cNvSpPr/>
            <p:nvPr/>
          </p:nvSpPr>
          <p:spPr>
            <a:xfrm rot="5400000">
              <a:off x="8119542" y="3894482"/>
              <a:ext cx="1532667" cy="3408464"/>
            </a:xfrm>
            <a:prstGeom prst="chevron">
              <a:avLst>
                <a:gd name="adj" fmla="val 31902"/>
              </a:avLst>
            </a:prstGeom>
            <a:gradFill flip="none" rotWithShape="1">
              <a:gsLst>
                <a:gs pos="0">
                  <a:schemeClr val="accent1">
                    <a:satMod val="103000"/>
                    <a:lumMod val="102000"/>
                    <a:tint val="94000"/>
                    <a:alpha val="30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  <a:alpha val="3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  <a:alpha val="30000"/>
                  </a:schemeClr>
                </a:gs>
              </a:gsLst>
              <a:lin ang="5400000" scaled="0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7181643" y="5205328"/>
              <a:ext cx="340846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/>
                <a:t>Repeat Simulation with Constant Waiting Times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7181646" y="404180"/>
            <a:ext cx="3408464" cy="1532667"/>
            <a:chOff x="7181646" y="404180"/>
            <a:chExt cx="3408464" cy="1532667"/>
          </a:xfrm>
        </p:grpSpPr>
        <p:sp>
          <p:nvSpPr>
            <p:cNvPr id="33" name="Chevron 32"/>
            <p:cNvSpPr/>
            <p:nvPr/>
          </p:nvSpPr>
          <p:spPr>
            <a:xfrm rot="5400000">
              <a:off x="8119544" y="-533718"/>
              <a:ext cx="1532667" cy="3408464"/>
            </a:xfrm>
            <a:prstGeom prst="chevron">
              <a:avLst>
                <a:gd name="adj" fmla="val 31902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7714533" y="994371"/>
              <a:ext cx="23500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/>
                <a:t>Conjecture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4476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3FFFB7-88BB-8F45-BC9C-F82B6C8C8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The Responses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88263CB-9B5B-9444-9A3A-9FA431089AF3}"/>
              </a:ext>
            </a:extLst>
          </p:cNvPr>
          <p:cNvSpPr txBox="1">
            <a:spLocks/>
          </p:cNvSpPr>
          <p:nvPr/>
        </p:nvSpPr>
        <p:spPr>
          <a:xfrm>
            <a:off x="6245837" y="1448328"/>
            <a:ext cx="5306084" cy="52306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en-NZ" sz="24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P1: </a:t>
            </a:r>
            <a:r>
              <a:rPr lang="en-NZ" sz="2400" i="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waiting time is the same</a:t>
            </a:r>
            <a:r>
              <a:rPr lang="en-NZ" sz="24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en-US" sz="24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BF6D113D-A176-584A-A70D-4A2255AD4271}"/>
              </a:ext>
            </a:extLst>
          </p:cNvPr>
          <p:cNvSpPr txBox="1">
            <a:spLocks/>
          </p:cNvSpPr>
          <p:nvPr/>
        </p:nvSpPr>
        <p:spPr>
          <a:xfrm>
            <a:off x="6245837" y="1635062"/>
            <a:ext cx="5306084" cy="52306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en-NZ" sz="24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Res: </a:t>
            </a:r>
            <a:r>
              <a:rPr lang="en-NZ" sz="2400" i="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Just wondering about the sounds, with the beeps, did it sound uniform?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NZ" sz="24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P1: </a:t>
            </a:r>
            <a:r>
              <a:rPr lang="en-NZ" sz="2400" i="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Nope.</a:t>
            </a:r>
          </a:p>
          <a:p>
            <a:pPr marL="0" indent="0" algn="ctr">
              <a:lnSpc>
                <a:spcPct val="150000"/>
              </a:lnSpc>
              <a:buNone/>
            </a:pPr>
            <a:endParaRPr lang="en-NZ" sz="24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BC1DA81-FB91-8F42-B6EA-6F427B94B7D9}"/>
              </a:ext>
            </a:extLst>
          </p:cNvPr>
          <p:cNvSpPr txBox="1">
            <a:spLocks/>
          </p:cNvSpPr>
          <p:nvPr/>
        </p:nvSpPr>
        <p:spPr>
          <a:xfrm>
            <a:off x="6245837" y="1448328"/>
            <a:ext cx="5306084" cy="52306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en-NZ" sz="24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Res: </a:t>
            </a:r>
            <a:r>
              <a:rPr lang="en-NZ" sz="2400" i="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Why, why are you saying that it didn’t sound uniform?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NZ" sz="24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P1: </a:t>
            </a:r>
            <a:r>
              <a:rPr lang="en-NZ" sz="2400" i="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Oh because if it’s uniform it’s kind of obvious, it’s like a beat of a metronome, 1, 2, 3, 4.</a:t>
            </a:r>
            <a:endParaRPr lang="en-NZ" sz="24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D77CCB8-E222-1F46-89FB-892AB9DF1EBE}"/>
              </a:ext>
            </a:extLst>
          </p:cNvPr>
          <p:cNvSpPr txBox="1">
            <a:spLocks/>
          </p:cNvSpPr>
          <p:nvPr/>
        </p:nvSpPr>
        <p:spPr>
          <a:xfrm>
            <a:off x="6245837" y="813683"/>
            <a:ext cx="5306084" cy="52306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en-NZ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 used the tool as a platform for investigating participant perspectives of randomness through auditory cues. </a:t>
            </a:r>
            <a:endParaRPr lang="en-US" sz="24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876147" y="4687"/>
            <a:ext cx="1172512" cy="2053643"/>
            <a:chOff x="6082111" y="0"/>
            <a:chExt cx="1172512" cy="2053643"/>
          </a:xfrm>
        </p:grpSpPr>
        <p:sp>
          <p:nvSpPr>
            <p:cNvPr id="4" name="Pentagon 3"/>
            <p:cNvSpPr/>
            <p:nvPr/>
          </p:nvSpPr>
          <p:spPr>
            <a:xfrm rot="5400000">
              <a:off x="5641545" y="440566"/>
              <a:ext cx="2053643" cy="1172512"/>
            </a:xfrm>
            <a:prstGeom prst="homePlate">
              <a:avLst>
                <a:gd name="adj" fmla="val 31323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TextBox 15"/>
            <p:cNvSpPr txBox="1"/>
            <p:nvPr/>
          </p:nvSpPr>
          <p:spPr>
            <a:xfrm rot="16200000">
              <a:off x="5893798" y="627167"/>
              <a:ext cx="15541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/>
                <a:t>Conjecture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7117304" y="4634"/>
            <a:ext cx="1172512" cy="2053643"/>
            <a:chOff x="6082111" y="0"/>
            <a:chExt cx="1172512" cy="2053643"/>
          </a:xfrm>
        </p:grpSpPr>
        <p:sp>
          <p:nvSpPr>
            <p:cNvPr id="18" name="Pentagon 17"/>
            <p:cNvSpPr/>
            <p:nvPr/>
          </p:nvSpPr>
          <p:spPr>
            <a:xfrm rot="5400000">
              <a:off x="5641545" y="440566"/>
              <a:ext cx="2053643" cy="1172512"/>
            </a:xfrm>
            <a:prstGeom prst="homePlate">
              <a:avLst>
                <a:gd name="adj" fmla="val 32568"/>
              </a:avLst>
            </a:prstGeom>
            <a:gradFill flip="none" rotWithShape="1">
              <a:gsLst>
                <a:gs pos="0">
                  <a:schemeClr val="accent1">
                    <a:satMod val="103000"/>
                    <a:lumMod val="102000"/>
                    <a:tint val="94000"/>
                    <a:alpha val="90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  <a:alpha val="9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  <a:alpha val="90000"/>
                  </a:schemeClr>
                </a:gs>
              </a:gsLst>
              <a:lin ang="5400000" scaled="0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TextBox 18"/>
            <p:cNvSpPr txBox="1"/>
            <p:nvPr/>
          </p:nvSpPr>
          <p:spPr>
            <a:xfrm rot="16200000">
              <a:off x="5893798" y="627167"/>
              <a:ext cx="15541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/>
                <a:t>Observe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8352457" y="-522"/>
            <a:ext cx="1172512" cy="2053643"/>
            <a:chOff x="6082111" y="0"/>
            <a:chExt cx="1172512" cy="2053643"/>
          </a:xfrm>
        </p:grpSpPr>
        <p:sp>
          <p:nvSpPr>
            <p:cNvPr id="21" name="Pentagon 20"/>
            <p:cNvSpPr/>
            <p:nvPr/>
          </p:nvSpPr>
          <p:spPr>
            <a:xfrm rot="5400000">
              <a:off x="5641545" y="440566"/>
              <a:ext cx="2053643" cy="1172512"/>
            </a:xfrm>
            <a:prstGeom prst="homePlate">
              <a:avLst>
                <a:gd name="adj" fmla="val 33813"/>
              </a:avLst>
            </a:prstGeom>
            <a:gradFill flip="none" rotWithShape="1">
              <a:gsLst>
                <a:gs pos="0">
                  <a:schemeClr val="accent1">
                    <a:satMod val="103000"/>
                    <a:lumMod val="102000"/>
                    <a:tint val="94000"/>
                    <a:alpha val="60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  <a:alpha val="6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  <a:alpha val="60000"/>
                  </a:schemeClr>
                </a:gs>
              </a:gsLst>
              <a:lin ang="5400000" scaled="0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TextBox 21"/>
            <p:cNvSpPr txBox="1"/>
            <p:nvPr/>
          </p:nvSpPr>
          <p:spPr>
            <a:xfrm rot="16200000">
              <a:off x="5893798" y="627167"/>
              <a:ext cx="15541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/>
                <a:t>Sounds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9584637" y="3765"/>
            <a:ext cx="1172512" cy="2053643"/>
            <a:chOff x="6082111" y="0"/>
            <a:chExt cx="1172512" cy="2053643"/>
          </a:xfrm>
        </p:grpSpPr>
        <p:sp>
          <p:nvSpPr>
            <p:cNvPr id="24" name="Pentagon 23"/>
            <p:cNvSpPr/>
            <p:nvPr/>
          </p:nvSpPr>
          <p:spPr>
            <a:xfrm rot="5400000">
              <a:off x="5641545" y="440566"/>
              <a:ext cx="2053643" cy="1172512"/>
            </a:xfrm>
            <a:prstGeom prst="homePlate">
              <a:avLst>
                <a:gd name="adj" fmla="val 35058"/>
              </a:avLst>
            </a:prstGeom>
            <a:gradFill flip="none" rotWithShape="1">
              <a:gsLst>
                <a:gs pos="0">
                  <a:schemeClr val="accent1">
                    <a:satMod val="103000"/>
                    <a:lumMod val="102000"/>
                    <a:tint val="94000"/>
                    <a:alpha val="50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  <a:alpha val="5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  <a:alpha val="50000"/>
                  </a:schemeClr>
                </a:gs>
              </a:gsLst>
              <a:lin ang="5400000" scaled="0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TextBox 24"/>
            <p:cNvSpPr txBox="1"/>
            <p:nvPr/>
          </p:nvSpPr>
          <p:spPr>
            <a:xfrm rot="16200000">
              <a:off x="5893798" y="627167"/>
              <a:ext cx="15541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/>
                <a:t>Compare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10826690" y="8053"/>
            <a:ext cx="1172512" cy="2053643"/>
            <a:chOff x="6082111" y="0"/>
            <a:chExt cx="1172512" cy="2053643"/>
          </a:xfrm>
        </p:grpSpPr>
        <p:sp>
          <p:nvSpPr>
            <p:cNvPr id="27" name="Pentagon 26"/>
            <p:cNvSpPr/>
            <p:nvPr/>
          </p:nvSpPr>
          <p:spPr>
            <a:xfrm rot="5400000">
              <a:off x="5641545" y="440566"/>
              <a:ext cx="2053643" cy="1172512"/>
            </a:xfrm>
            <a:prstGeom prst="homePlate">
              <a:avLst>
                <a:gd name="adj" fmla="val 33814"/>
              </a:avLst>
            </a:prstGeom>
            <a:gradFill flip="none" rotWithShape="1">
              <a:gsLst>
                <a:gs pos="0">
                  <a:schemeClr val="accent1">
                    <a:satMod val="103000"/>
                    <a:lumMod val="102000"/>
                    <a:tint val="94000"/>
                    <a:alpha val="30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  <a:alpha val="3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  <a:alpha val="30000"/>
                  </a:schemeClr>
                </a:gs>
              </a:gsLst>
              <a:lin ang="5400000" scaled="0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TextBox 27"/>
            <p:cNvSpPr txBox="1"/>
            <p:nvPr/>
          </p:nvSpPr>
          <p:spPr>
            <a:xfrm rot="16200000">
              <a:off x="5893798" y="627167"/>
              <a:ext cx="15541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/>
                <a:t>Repeat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7880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47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47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13" grpId="0"/>
      <p:bldP spid="13" grpId="1"/>
      <p:bldP spid="14" grpId="0"/>
      <p:bldP spid="15" grpId="0"/>
      <p:bldP spid="15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3FFFB7-88BB-8F45-BC9C-F82B6C8C8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7C9808-A195-EA42-AF50-1782FC06E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801866"/>
            <a:ext cx="5306084" cy="5230634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Has anyone tried this before?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4ADD93F-42BA-F144-9473-6ECD750DD148}"/>
              </a:ext>
            </a:extLst>
          </p:cNvPr>
          <p:cNvSpPr txBox="1">
            <a:spLocks/>
          </p:cNvSpPr>
          <p:nvPr/>
        </p:nvSpPr>
        <p:spPr>
          <a:xfrm>
            <a:off x="6102197" y="825500"/>
            <a:ext cx="5306084" cy="52306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24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Should students have known what to expect from the simulation?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063ED7D-3BBF-5642-9F79-16874EFB4C48}"/>
              </a:ext>
            </a:extLst>
          </p:cNvPr>
          <p:cNvSpPr txBox="1">
            <a:spLocks/>
          </p:cNvSpPr>
          <p:nvPr/>
        </p:nvSpPr>
        <p:spPr>
          <a:xfrm>
            <a:off x="6078951" y="825500"/>
            <a:ext cx="5306084" cy="52306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24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 would a correct response be?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BE6D93A-0D29-0A4B-A4FB-DD4D408F698F}"/>
              </a:ext>
            </a:extLst>
          </p:cNvPr>
          <p:cNvSpPr txBox="1">
            <a:spLocks/>
          </p:cNvSpPr>
          <p:nvPr/>
        </p:nvSpPr>
        <p:spPr>
          <a:xfrm>
            <a:off x="6089804" y="801866"/>
            <a:ext cx="5306084" cy="52306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 the use of Auditory Cues beneficial for learning?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E4E35F78-8294-6446-A372-D996FEB5B748}"/>
              </a:ext>
            </a:extLst>
          </p:cNvPr>
          <p:cNvSpPr txBox="1">
            <a:spLocks/>
          </p:cNvSpPr>
          <p:nvPr/>
        </p:nvSpPr>
        <p:spPr>
          <a:xfrm>
            <a:off x="6067328" y="825500"/>
            <a:ext cx="5306084" cy="52306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Does the use of senses cause Cognitive Overload?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93CEEE4C-EEC4-DB4F-9D63-9D35D14BF89E}"/>
              </a:ext>
            </a:extLst>
          </p:cNvPr>
          <p:cNvSpPr txBox="1">
            <a:spLocks/>
          </p:cNvSpPr>
          <p:nvPr/>
        </p:nvSpPr>
        <p:spPr>
          <a:xfrm>
            <a:off x="6067328" y="801866"/>
            <a:ext cx="5306084" cy="52306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NZ" dirty="0"/>
              <a:t>Challenge student misconceptions? Classroom implementation? 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en-NZ" dirty="0"/>
              <a:t>…yet to be established. </a:t>
            </a:r>
            <a:endParaRPr lang="en-US" sz="24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20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2" presetClass="entr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42" presetClass="entr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42" presetClass="entr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  <p:bldP spid="7" grpId="0"/>
      <p:bldP spid="7" grpId="1"/>
      <p:bldP spid="9" grpId="0"/>
      <p:bldP spid="9" grpId="1"/>
      <p:bldP spid="13" grpId="0"/>
      <p:bldP spid="13" grpId="1"/>
      <p:bldP spid="14" grpId="0"/>
      <p:bldP spid="14" grpId="1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C3AC84-DF67-764B-BE72-90F147158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5368" y="2043663"/>
            <a:ext cx="6105194" cy="203105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Thank You.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B727CF3-B961-9C48-B413-EED9AC83B3BA}"/>
              </a:ext>
            </a:extLst>
          </p:cNvPr>
          <p:cNvSpPr txBox="1">
            <a:spLocks/>
          </p:cNvSpPr>
          <p:nvPr/>
        </p:nvSpPr>
        <p:spPr>
          <a:xfrm>
            <a:off x="3043403" y="2043663"/>
            <a:ext cx="6105194" cy="203105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dirty="0">
                <a:solidFill>
                  <a:srgbClr val="FFFFFF"/>
                </a:solidFill>
              </a:rPr>
              <a:t>Questions?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362E24-AA94-0240-89CA-8260B459E8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" y="5608613"/>
            <a:ext cx="1123950" cy="1084046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D2D88FC-EBC8-4E43-98B6-5A03B4E6632C}"/>
              </a:ext>
            </a:extLst>
          </p:cNvPr>
          <p:cNvSpPr txBox="1">
            <a:spLocks/>
          </p:cNvSpPr>
          <p:nvPr/>
        </p:nvSpPr>
        <p:spPr>
          <a:xfrm>
            <a:off x="6885916" y="5161478"/>
            <a:ext cx="5306084" cy="1725720"/>
          </a:xfrm>
          <a:prstGeom prst="rect">
            <a:avLst/>
          </a:prstGeom>
        </p:spPr>
        <p:txBody>
          <a:bodyPr anchor="ctr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endParaRPr lang="en-US" sz="2400">
              <a:solidFill>
                <a:srgbClr val="000000"/>
              </a:solidFill>
            </a:endParaRPr>
          </a:p>
          <a:p>
            <a:pPr marL="0" indent="0" algn="r">
              <a:buFont typeface="Arial" panose="020B0604020202020204" pitchFamily="34" charset="0"/>
              <a:buNone/>
            </a:pPr>
            <a:endParaRPr lang="en-US" sz="2400">
              <a:solidFill>
                <a:srgbClr val="000000"/>
              </a:solidFill>
            </a:endParaRPr>
          </a:p>
          <a:p>
            <a:pPr marL="0" indent="0" algn="r">
              <a:buFont typeface="Arial" panose="020B0604020202020204" pitchFamily="34" charset="0"/>
              <a:buNone/>
            </a:pPr>
            <a:r>
              <a:rPr lang="en-US" sz="2400">
                <a:solidFill>
                  <a:srgbClr val="000000"/>
                </a:solidFill>
              </a:rPr>
              <a:t>Amy Renelle</a:t>
            </a:r>
          </a:p>
          <a:p>
            <a:pPr marL="0" indent="0" algn="r">
              <a:buFont typeface="Arial" panose="020B0604020202020204" pitchFamily="34" charset="0"/>
              <a:buNone/>
            </a:pPr>
            <a:r>
              <a:rPr lang="en-US" sz="2400">
                <a:solidFill>
                  <a:srgbClr val="000000"/>
                </a:solidFill>
              </a:rPr>
              <a:t>University of Auckland, New Zealand</a:t>
            </a:r>
          </a:p>
          <a:p>
            <a:pPr marL="0" indent="0" algn="r">
              <a:buFont typeface="Arial" panose="020B0604020202020204" pitchFamily="34" charset="0"/>
              <a:buNone/>
            </a:pPr>
            <a:r>
              <a:rPr lang="en-US" sz="2400">
                <a:solidFill>
                  <a:srgbClr val="000000"/>
                </a:solidFill>
                <a:hlinkClick r:id="rId4"/>
              </a:rPr>
              <a:t>amy.renelle@auckland.ac.nz</a:t>
            </a:r>
            <a:endParaRPr lang="en-US" sz="2400">
              <a:solidFill>
                <a:srgbClr val="000000"/>
              </a:solidFill>
            </a:endParaRPr>
          </a:p>
          <a:p>
            <a:pPr marL="0" indent="0" algn="r">
              <a:buFont typeface="Arial" panose="020B0604020202020204" pitchFamily="34" charset="0"/>
              <a:buNone/>
            </a:pPr>
            <a:endParaRPr 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152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20199</TotalTime>
  <Words>335</Words>
  <Application>Microsoft Macintosh PowerPoint</Application>
  <PresentationFormat>Widescreen</PresentationFormat>
  <Paragraphs>65</Paragraphs>
  <Slides>12</Slides>
  <Notes>3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Ink Free</vt:lpstr>
      <vt:lpstr>Verdana</vt:lpstr>
      <vt:lpstr>Office Theme</vt:lpstr>
      <vt:lpstr>Recognising Random</vt:lpstr>
      <vt:lpstr>Hello!</vt:lpstr>
      <vt:lpstr>Introduction</vt:lpstr>
      <vt:lpstr>Background</vt:lpstr>
      <vt:lpstr>An Exercise</vt:lpstr>
      <vt:lpstr>The Study</vt:lpstr>
      <vt:lpstr>The Tool</vt:lpstr>
      <vt:lpstr>PowerPoint Presentation</vt:lpstr>
      <vt:lpstr>The Task</vt:lpstr>
      <vt:lpstr>The Responses</vt:lpstr>
      <vt:lpstr>Discussion</vt:lpstr>
      <vt:lpstr>Thank You.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Recognising Random</dc:title>
  <dc:creator>Amy Renelle</dc:creator>
  <cp:lastModifiedBy>Amy Renelle</cp:lastModifiedBy>
  <cp:revision>21</cp:revision>
  <dcterms:created xsi:type="dcterms:W3CDTF">2019-06-19T03:31:38Z</dcterms:created>
  <dcterms:modified xsi:type="dcterms:W3CDTF">2019-09-16T20:53:46Z</dcterms:modified>
</cp:coreProperties>
</file>